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7"/>
  </p:notesMasterIdLst>
  <p:sldIdLst>
    <p:sldId id="262" r:id="rId3"/>
    <p:sldId id="284" r:id="rId4"/>
    <p:sldId id="264" r:id="rId5"/>
    <p:sldId id="265" r:id="rId6"/>
    <p:sldId id="290" r:id="rId7"/>
    <p:sldId id="270" r:id="rId8"/>
    <p:sldId id="285" r:id="rId9"/>
    <p:sldId id="287" r:id="rId10"/>
    <p:sldId id="288" r:id="rId11"/>
    <p:sldId id="286" r:id="rId12"/>
    <p:sldId id="293" r:id="rId13"/>
    <p:sldId id="294" r:id="rId14"/>
    <p:sldId id="295" r:id="rId15"/>
    <p:sldId id="296" r:id="rId16"/>
    <p:sldId id="289" r:id="rId17"/>
    <p:sldId id="291" r:id="rId18"/>
    <p:sldId id="266" r:id="rId19"/>
    <p:sldId id="283" r:id="rId20"/>
    <p:sldId id="282" r:id="rId21"/>
    <p:sldId id="272" r:id="rId22"/>
    <p:sldId id="267" r:id="rId23"/>
    <p:sldId id="292" r:id="rId24"/>
    <p:sldId id="273" r:id="rId25"/>
    <p:sldId id="274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401" autoAdjust="0"/>
  </p:normalViewPr>
  <p:slideViewPr>
    <p:cSldViewPr snapToGrid="0">
      <p:cViewPr varScale="1">
        <p:scale>
          <a:sx n="81" d="100"/>
          <a:sy n="81" d="100"/>
        </p:scale>
        <p:origin x="276" y="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741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9C1AD9-8935-437B-BE38-7F945F465362}" type="datetimeFigureOut">
              <a:rPr lang="en-US" smtClean="0"/>
              <a:t>9/29/2017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D18E25-83EE-465C-852D-212AFF80F3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00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F95EB8-D9B0-4299-8B37-07EFABD2325D}" type="slidenum">
              <a:rPr lang="en-IN" smtClean="0">
                <a:solidFill>
                  <a:prstClr val="black"/>
                </a:solidFill>
              </a:rPr>
              <a:pPr/>
              <a:t>2</a:t>
            </a:fld>
            <a:endParaRPr lang="en-I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60429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D18E25-83EE-465C-852D-212AFF80F38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6558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3DAB0-662F-457F-8D3D-74103145CAF5}" type="datetimeFigureOut">
              <a:rPr lang="en-US" smtClean="0"/>
              <a:t>9/29/2017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2D39A-7074-4B61-8183-76EA9894E0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6026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3DAB0-662F-457F-8D3D-74103145CAF5}" type="datetimeFigureOut">
              <a:rPr lang="en-US" smtClean="0"/>
              <a:t>9/29/2017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2D39A-7074-4B61-8183-76EA9894E0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5795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3DAB0-662F-457F-8D3D-74103145CAF5}" type="datetimeFigureOut">
              <a:rPr lang="en-US" smtClean="0"/>
              <a:t>9/29/2017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2D39A-7074-4B61-8183-76EA9894E0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1315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41475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42578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8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1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2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34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43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5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6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69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64345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68152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8" indent="0">
              <a:buNone/>
              <a:defRPr sz="1500" b="1"/>
            </a:lvl2pPr>
            <a:lvl3pPr marL="685817" indent="0">
              <a:buNone/>
              <a:defRPr sz="1350" b="1"/>
            </a:lvl3pPr>
            <a:lvl4pPr marL="1028726" indent="0">
              <a:buNone/>
              <a:defRPr sz="1200" b="1"/>
            </a:lvl4pPr>
            <a:lvl5pPr marL="1371634" indent="0">
              <a:buNone/>
              <a:defRPr sz="1200" b="1"/>
            </a:lvl5pPr>
            <a:lvl6pPr marL="1714543" indent="0">
              <a:buNone/>
              <a:defRPr sz="1200" b="1"/>
            </a:lvl6pPr>
            <a:lvl7pPr marL="2057452" indent="0">
              <a:buNone/>
              <a:defRPr sz="1200" b="1"/>
            </a:lvl7pPr>
            <a:lvl8pPr marL="2400360" indent="0">
              <a:buNone/>
              <a:defRPr sz="1200" b="1"/>
            </a:lvl8pPr>
            <a:lvl9pPr marL="2743269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8" indent="0">
              <a:buNone/>
              <a:defRPr sz="1500" b="1"/>
            </a:lvl2pPr>
            <a:lvl3pPr marL="685817" indent="0">
              <a:buNone/>
              <a:defRPr sz="1350" b="1"/>
            </a:lvl3pPr>
            <a:lvl4pPr marL="1028726" indent="0">
              <a:buNone/>
              <a:defRPr sz="1200" b="1"/>
            </a:lvl4pPr>
            <a:lvl5pPr marL="1371634" indent="0">
              <a:buNone/>
              <a:defRPr sz="1200" b="1"/>
            </a:lvl5pPr>
            <a:lvl6pPr marL="1714543" indent="0">
              <a:buNone/>
              <a:defRPr sz="1200" b="1"/>
            </a:lvl6pPr>
            <a:lvl7pPr marL="2057452" indent="0">
              <a:buNone/>
              <a:defRPr sz="1200" b="1"/>
            </a:lvl7pPr>
            <a:lvl8pPr marL="2400360" indent="0">
              <a:buNone/>
              <a:defRPr sz="1200" b="1"/>
            </a:lvl8pPr>
            <a:lvl9pPr marL="2743269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8053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52123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73557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7" y="273055"/>
            <a:ext cx="6815666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8" indent="0">
              <a:buNone/>
              <a:defRPr sz="900"/>
            </a:lvl2pPr>
            <a:lvl3pPr marL="685817" indent="0">
              <a:buNone/>
              <a:defRPr sz="750"/>
            </a:lvl3pPr>
            <a:lvl4pPr marL="1028726" indent="0">
              <a:buNone/>
              <a:defRPr sz="675"/>
            </a:lvl4pPr>
            <a:lvl5pPr marL="1371634" indent="0">
              <a:buNone/>
              <a:defRPr sz="675"/>
            </a:lvl5pPr>
            <a:lvl6pPr marL="1714543" indent="0">
              <a:buNone/>
              <a:defRPr sz="675"/>
            </a:lvl6pPr>
            <a:lvl7pPr marL="2057452" indent="0">
              <a:buNone/>
              <a:defRPr sz="675"/>
            </a:lvl7pPr>
            <a:lvl8pPr marL="2400360" indent="0">
              <a:buNone/>
              <a:defRPr sz="675"/>
            </a:lvl8pPr>
            <a:lvl9pPr marL="2743269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91080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3DAB0-662F-457F-8D3D-74103145CAF5}" type="datetimeFigureOut">
              <a:rPr lang="en-US" smtClean="0"/>
              <a:t>9/29/2017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2D39A-7074-4B61-8183-76EA9894E0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1104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8" indent="0">
              <a:buNone/>
              <a:defRPr sz="2100"/>
            </a:lvl2pPr>
            <a:lvl3pPr marL="685817" indent="0">
              <a:buNone/>
              <a:defRPr sz="1800"/>
            </a:lvl3pPr>
            <a:lvl4pPr marL="1028726" indent="0">
              <a:buNone/>
              <a:defRPr sz="1500"/>
            </a:lvl4pPr>
            <a:lvl5pPr marL="1371634" indent="0">
              <a:buNone/>
              <a:defRPr sz="1500"/>
            </a:lvl5pPr>
            <a:lvl6pPr marL="1714543" indent="0">
              <a:buNone/>
              <a:defRPr sz="1500"/>
            </a:lvl6pPr>
            <a:lvl7pPr marL="2057452" indent="0">
              <a:buNone/>
              <a:defRPr sz="1500"/>
            </a:lvl7pPr>
            <a:lvl8pPr marL="2400360" indent="0">
              <a:buNone/>
              <a:defRPr sz="1500"/>
            </a:lvl8pPr>
            <a:lvl9pPr marL="2743269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8" indent="0">
              <a:buNone/>
              <a:defRPr sz="900"/>
            </a:lvl2pPr>
            <a:lvl3pPr marL="685817" indent="0">
              <a:buNone/>
              <a:defRPr sz="750"/>
            </a:lvl3pPr>
            <a:lvl4pPr marL="1028726" indent="0">
              <a:buNone/>
              <a:defRPr sz="675"/>
            </a:lvl4pPr>
            <a:lvl5pPr marL="1371634" indent="0">
              <a:buNone/>
              <a:defRPr sz="675"/>
            </a:lvl5pPr>
            <a:lvl6pPr marL="1714543" indent="0">
              <a:buNone/>
              <a:defRPr sz="675"/>
            </a:lvl6pPr>
            <a:lvl7pPr marL="2057452" indent="0">
              <a:buNone/>
              <a:defRPr sz="675"/>
            </a:lvl7pPr>
            <a:lvl8pPr marL="2400360" indent="0">
              <a:buNone/>
              <a:defRPr sz="675"/>
            </a:lvl8pPr>
            <a:lvl9pPr marL="2743269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37497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9616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3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3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55099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3DAB0-662F-457F-8D3D-74103145CAF5}" type="datetimeFigureOut">
              <a:rPr lang="en-US" smtClean="0"/>
              <a:t>9/29/2017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2D39A-7074-4B61-8183-76EA9894E0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9413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3DAB0-662F-457F-8D3D-74103145CAF5}" type="datetimeFigureOut">
              <a:rPr lang="en-US" smtClean="0"/>
              <a:t>9/29/2017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2D39A-7074-4B61-8183-76EA9894E0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7336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3DAB0-662F-457F-8D3D-74103145CAF5}" type="datetimeFigureOut">
              <a:rPr lang="en-US" smtClean="0"/>
              <a:t>9/29/2017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2D39A-7074-4B61-8183-76EA9894E0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4561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3DAB0-662F-457F-8D3D-74103145CAF5}" type="datetimeFigureOut">
              <a:rPr lang="en-US" smtClean="0"/>
              <a:t>9/29/2017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2D39A-7074-4B61-8183-76EA9894E0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1177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3DAB0-662F-457F-8D3D-74103145CAF5}" type="datetimeFigureOut">
              <a:rPr lang="en-US" smtClean="0"/>
              <a:t>9/29/2017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2D39A-7074-4B61-8183-76EA9894E0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2371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3DAB0-662F-457F-8D3D-74103145CAF5}" type="datetimeFigureOut">
              <a:rPr lang="en-US" smtClean="0"/>
              <a:t>9/29/2017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2D39A-7074-4B61-8183-76EA9894E0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5179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3DAB0-662F-457F-8D3D-74103145CAF5}" type="datetimeFigureOut">
              <a:rPr lang="en-US" smtClean="0"/>
              <a:t>9/29/2017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2D39A-7074-4B61-8183-76EA9894E0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1211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13DAB0-662F-457F-8D3D-74103145CAF5}" type="datetimeFigureOut">
              <a:rPr lang="en-US" smtClean="0"/>
              <a:t>9/29/2017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22D39A-7074-4B61-8183-76EA9894E0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521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9/29/2017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6883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85817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81" indent="-257181" algn="l" defTabSz="68581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26" indent="-214318" algn="l" defTabSz="685817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71" indent="-171455" algn="l" defTabSz="685817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80" indent="-171455" algn="l" defTabSz="685817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89" indent="-171455" algn="l" defTabSz="685817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97" indent="-171455" algn="l" defTabSz="685817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906" indent="-171455" algn="l" defTabSz="685817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814" indent="-171455" algn="l" defTabSz="685817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723" indent="-171455" algn="l" defTabSz="685817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8" algn="l" defTabSz="6858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17" algn="l" defTabSz="6858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26" algn="l" defTabSz="6858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34" algn="l" defTabSz="6858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43" algn="l" defTabSz="6858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52" algn="l" defTabSz="6858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60" algn="l" defTabSz="6858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69" algn="l" defTabSz="6858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jpeg"/><Relationship Id="rId5" Type="http://schemas.openxmlformats.org/officeDocument/2006/relationships/image" Target="../media/image18.png"/><Relationship Id="rId4" Type="http://schemas.openxmlformats.org/officeDocument/2006/relationships/image" Target="../media/image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.jpeg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g"/><Relationship Id="rId4" Type="http://schemas.openxmlformats.org/officeDocument/2006/relationships/image" Target="../media/image2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8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15405" y="218364"/>
            <a:ext cx="6469038" cy="144655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 w="762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8800" dirty="0" err="1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সবাইকে</a:t>
            </a:r>
            <a:r>
              <a:rPr lang="en-US" sz="8800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8800" dirty="0" err="1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শুভেচ্ছা</a:t>
            </a:r>
            <a:endParaRPr lang="en-US" sz="8800" dirty="0">
              <a:solidFill>
                <a:srgbClr val="FF00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9" t="12722" r="18221" b="888"/>
          <a:stretch/>
        </p:blipFill>
        <p:spPr>
          <a:xfrm rot="16200000">
            <a:off x="7545297" y="1912608"/>
            <a:ext cx="2448578" cy="375492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34" r="3440"/>
          <a:stretch/>
        </p:blipFill>
        <p:spPr>
          <a:xfrm>
            <a:off x="1840523" y="2039814"/>
            <a:ext cx="4443046" cy="44547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514828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686929" y="4937760"/>
            <a:ext cx="6260123" cy="769441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bn-BD" sz="4400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জেলে ভাই ধরে মাছ মেঘের ছায়ায়।</a:t>
            </a:r>
            <a:endParaRPr lang="en-US" sz="4400" dirty="0">
              <a:solidFill>
                <a:srgbClr val="FF00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28" b="11230"/>
          <a:stretch/>
        </p:blipFill>
        <p:spPr>
          <a:xfrm>
            <a:off x="2696308" y="468923"/>
            <a:ext cx="6342184" cy="40679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855574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6646" y="486508"/>
            <a:ext cx="5591908" cy="39682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2848708" y="5111262"/>
            <a:ext cx="5779477" cy="707886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 w="19050"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রাখাল</a:t>
            </a:r>
            <a:r>
              <a:rPr lang="en-US" sz="4000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বাজায়</a:t>
            </a:r>
            <a:r>
              <a:rPr lang="en-US" sz="4000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বাঁশি</a:t>
            </a:r>
            <a:r>
              <a:rPr lang="en-US" sz="4000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কেটে</a:t>
            </a:r>
            <a:r>
              <a:rPr lang="en-US" sz="4000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যায়</a:t>
            </a:r>
            <a:r>
              <a:rPr lang="en-US" sz="4000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বেলা</a:t>
            </a:r>
            <a:endParaRPr lang="en-US" sz="4000" dirty="0">
              <a:solidFill>
                <a:srgbClr val="FF00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6122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0061" y="849923"/>
            <a:ext cx="6096000" cy="41206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3481754" y="5545015"/>
            <a:ext cx="6260123" cy="707886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 w="28575"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চাষা</a:t>
            </a:r>
            <a:r>
              <a:rPr lang="en-US" sz="4000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ভাই</a:t>
            </a:r>
            <a:r>
              <a:rPr lang="en-US" sz="4000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করে</a:t>
            </a:r>
            <a:r>
              <a:rPr lang="en-US" sz="4000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চাষ</a:t>
            </a:r>
            <a:r>
              <a:rPr lang="en-US" sz="4000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কাজে</a:t>
            </a:r>
            <a:r>
              <a:rPr lang="en-US" sz="4000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নেই</a:t>
            </a:r>
            <a:r>
              <a:rPr lang="en-US" sz="4000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হেলা</a:t>
            </a:r>
            <a:r>
              <a:rPr lang="en-US" sz="4000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  <a:endParaRPr lang="en-US" sz="4000" dirty="0">
              <a:solidFill>
                <a:srgbClr val="FF00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7410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8338" y="685800"/>
            <a:ext cx="5779477" cy="4191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3540369" y="5357446"/>
            <a:ext cx="5345723" cy="707886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bn-BD" sz="4000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সোনার ফসল ফলে খেত ভরা ধান</a:t>
            </a:r>
            <a:endParaRPr lang="en-US" sz="4000" dirty="0">
              <a:solidFill>
                <a:srgbClr val="FF00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2882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7293" y="580293"/>
            <a:ext cx="5228492" cy="39448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3247292" y="4947138"/>
            <a:ext cx="5134708" cy="646331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 w="28575">
            <a:solidFill>
              <a:schemeClr val="bg2">
                <a:lumMod val="1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সকলের</a:t>
            </a:r>
            <a:r>
              <a:rPr lang="en-US" sz="3600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মুখে</a:t>
            </a:r>
            <a:r>
              <a:rPr lang="en-US" sz="3600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হাসি,গান</a:t>
            </a:r>
            <a:r>
              <a:rPr lang="en-US" sz="3600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আর</a:t>
            </a:r>
            <a:r>
              <a:rPr lang="en-US" sz="3600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গান</a:t>
            </a:r>
            <a:r>
              <a:rPr lang="en-US" sz="3600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  <a:endParaRPr lang="en-US" sz="3600" dirty="0">
              <a:solidFill>
                <a:srgbClr val="FF00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563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84209" y="970671"/>
            <a:ext cx="57958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pic>
        <p:nvPicPr>
          <p:cNvPr id="3" name="video-1506488817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95600" y="1723292"/>
            <a:ext cx="5040923" cy="284870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90092" y="808892"/>
            <a:ext cx="4841631" cy="523220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এসো</a:t>
            </a:r>
            <a:r>
              <a:rPr lang="en-US" sz="2800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আমরা</a:t>
            </a:r>
            <a:r>
              <a:rPr lang="en-US" sz="2800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কবিতার</a:t>
            </a:r>
            <a:r>
              <a:rPr lang="en-US" sz="2800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একটি</a:t>
            </a:r>
            <a:r>
              <a:rPr lang="en-US" sz="2800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ভিভিও</a:t>
            </a:r>
            <a:r>
              <a:rPr lang="en-US" sz="2800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দেখি</a:t>
            </a:r>
            <a:endParaRPr lang="en-US" sz="2800" dirty="0">
              <a:solidFill>
                <a:srgbClr val="FF00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8943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3137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63618" y="238538"/>
            <a:ext cx="4041913" cy="923330"/>
          </a:xfrm>
          <a:prstGeom prst="rect">
            <a:avLst/>
          </a:prstGeom>
          <a:solidFill>
            <a:schemeClr val="accent5">
              <a:lumMod val="50000"/>
            </a:schemeClr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5400" dirty="0" err="1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পাঠ্য</a:t>
            </a:r>
            <a:r>
              <a:rPr lang="en-US" sz="5400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বই</a:t>
            </a:r>
            <a:r>
              <a:rPr lang="en-US" sz="5400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সংযোগ</a:t>
            </a:r>
            <a:endParaRPr lang="en-US" sz="5400" dirty="0">
              <a:solidFill>
                <a:srgbClr val="FF00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5" t="8310" r="46740" b="-1064"/>
          <a:stretch/>
        </p:blipFill>
        <p:spPr>
          <a:xfrm>
            <a:off x="2040835" y="1417983"/>
            <a:ext cx="4492487" cy="512859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6851374" y="2915478"/>
            <a:ext cx="4426226" cy="1446550"/>
          </a:xfrm>
          <a:prstGeom prst="rect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শিক্ষার্থীদের</a:t>
            </a:r>
            <a:r>
              <a:rPr lang="en-US" sz="4400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পাঠ্যবইয়ের</a:t>
            </a:r>
            <a:r>
              <a:rPr lang="en-US" sz="4400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১২ </a:t>
            </a:r>
            <a:r>
              <a:rPr lang="en-US" sz="4400" dirty="0" err="1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নং</a:t>
            </a:r>
            <a:r>
              <a:rPr lang="en-US" sz="4400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পৃষ্ঠা</a:t>
            </a:r>
            <a:r>
              <a:rPr lang="en-US" sz="4400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খুলতে</a:t>
            </a:r>
            <a:r>
              <a:rPr lang="en-US" sz="4400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বলব</a:t>
            </a:r>
            <a:r>
              <a:rPr lang="bn-BD" sz="4400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  <a:endParaRPr lang="en-US" sz="4400" dirty="0">
              <a:solidFill>
                <a:srgbClr val="FF00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2160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4483" y="1811402"/>
            <a:ext cx="5143500" cy="392373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3957303" y="557100"/>
            <a:ext cx="3634154" cy="1015663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6000" dirty="0" err="1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শিক্ষকের</a:t>
            </a:r>
            <a:r>
              <a:rPr lang="en-US" sz="6000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পাঠ</a:t>
            </a:r>
            <a:endParaRPr lang="en-US" sz="6000" dirty="0">
              <a:solidFill>
                <a:srgbClr val="FF00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893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61564" y="300251"/>
            <a:ext cx="5036024" cy="707886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 w="28575">
            <a:solidFill>
              <a:schemeClr val="bg2">
                <a:lumMod val="1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শিক্ষক</a:t>
            </a:r>
            <a:r>
              <a:rPr lang="en-US" sz="4000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ও </a:t>
            </a:r>
            <a:r>
              <a:rPr lang="en-US" sz="4000" dirty="0" err="1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শিক্ষার্থীর</a:t>
            </a:r>
            <a:r>
              <a:rPr lang="en-US" sz="4000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মিলিত</a:t>
            </a:r>
            <a:r>
              <a:rPr lang="en-US" sz="4000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পাঠ</a:t>
            </a:r>
            <a:endParaRPr lang="en-US" sz="4000" dirty="0">
              <a:solidFill>
                <a:srgbClr val="FF00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325" y="1405719"/>
            <a:ext cx="5349923" cy="462659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6578221" y="3193576"/>
            <a:ext cx="4394579" cy="138499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 w="28575"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bn-BD" sz="2800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আমি তালে তালে কবিতাটি আবৃত্তি করব শিক্ষার্থীরা আমার সাথে তালে তালে আবৃত্তি করবে।</a:t>
            </a:r>
            <a:endParaRPr lang="en-US" sz="2800" dirty="0">
              <a:solidFill>
                <a:srgbClr val="FF00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4793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725839" y="641444"/>
            <a:ext cx="3384645" cy="1107996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bn-BD" sz="6600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দলীয় কাজ</a:t>
            </a:r>
            <a:endParaRPr lang="en-US" sz="6600" dirty="0">
              <a:solidFill>
                <a:srgbClr val="FF00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3671" y="2295350"/>
            <a:ext cx="5308980" cy="390325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 flipH="1">
            <a:off x="8420669" y="2997732"/>
            <a:ext cx="2797791" cy="1815882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শিক্ষার্থীদের</a:t>
            </a:r>
            <a:r>
              <a:rPr lang="en-US" sz="2800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2800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কয়েকটি </a:t>
            </a:r>
            <a:r>
              <a:rPr lang="en-US" sz="2800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দলে</a:t>
            </a:r>
            <a:r>
              <a:rPr lang="en-US" sz="2800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ভাগ</a:t>
            </a:r>
            <a:r>
              <a:rPr lang="en-US" sz="2800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করে</a:t>
            </a:r>
            <a:r>
              <a:rPr lang="en-US" sz="2800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 </a:t>
            </a:r>
            <a:r>
              <a:rPr lang="bn-BD" sz="2800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কবিতাংশটুকু আবৃত্তি </a:t>
            </a:r>
            <a:r>
              <a:rPr lang="en-US" sz="2800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করতে</a:t>
            </a:r>
            <a:r>
              <a:rPr lang="en-US" sz="2800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বলব</a:t>
            </a:r>
            <a:r>
              <a:rPr lang="en-US" sz="2800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  <a:endParaRPr lang="en-US" dirty="0">
              <a:solidFill>
                <a:srgbClr val="FF00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4260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786" y="2256235"/>
            <a:ext cx="6185197" cy="2862322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 w="76200">
            <a:solidFill>
              <a:schemeClr val="tx1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600" b="1" dirty="0" err="1">
                <a:solidFill>
                  <a:prstClr val="black"/>
                </a:solidFill>
                <a:latin typeface="NikoshBAN" panose="02000000000000000000" pitchFamily="2" charset="0"/>
                <a:cs typeface="NikoshBAN" pitchFamily="2" charset="0"/>
              </a:rPr>
              <a:t>মোসাঃ</a:t>
            </a:r>
            <a:r>
              <a:rPr lang="en-US" sz="3600" b="1" dirty="0">
                <a:solidFill>
                  <a:prstClr val="black"/>
                </a:solidFill>
                <a:latin typeface="NikoshBAN" panose="02000000000000000000" pitchFamily="2" charset="0"/>
                <a:cs typeface="NikoshBAN" pitchFamily="2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NikoshBAN" panose="02000000000000000000" pitchFamily="2" charset="0"/>
                <a:cs typeface="NikoshBAN" pitchFamily="2" charset="0"/>
              </a:rPr>
              <a:t>রহিমা</a:t>
            </a:r>
            <a:r>
              <a:rPr lang="en-US" sz="3600" b="1" dirty="0">
                <a:solidFill>
                  <a:prstClr val="black"/>
                </a:solidFill>
                <a:latin typeface="NikoshBAN" panose="02000000000000000000" pitchFamily="2" charset="0"/>
                <a:cs typeface="NikoshBAN" pitchFamily="2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NikoshBAN" panose="02000000000000000000" pitchFamily="2" charset="0"/>
                <a:cs typeface="NikoshBAN" pitchFamily="2" charset="0"/>
              </a:rPr>
              <a:t>খানম</a:t>
            </a:r>
            <a:endParaRPr lang="en-US" sz="3600" b="1" dirty="0">
              <a:solidFill>
                <a:prstClr val="black"/>
              </a:solidFill>
              <a:latin typeface="NikoshBAN" panose="02000000000000000000" pitchFamily="2" charset="0"/>
              <a:cs typeface="NikoshBAN" pitchFamily="2" charset="0"/>
            </a:endParaRPr>
          </a:p>
          <a:p>
            <a:pPr>
              <a:defRPr/>
            </a:pPr>
            <a:r>
              <a:rPr lang="en-US" sz="3600" b="1" dirty="0">
                <a:solidFill>
                  <a:prstClr val="black"/>
                </a:solidFill>
                <a:latin typeface="NikoshBAN" panose="02000000000000000000" pitchFamily="2" charset="0"/>
                <a:cs typeface="NikoshBAN" pitchFamily="2" charset="0"/>
              </a:rPr>
              <a:t>সহকারী শিক্</a:t>
            </a:r>
            <a:r>
              <a:rPr lang="as-IN" sz="3600" b="1" dirty="0">
                <a:solidFill>
                  <a:prstClr val="black"/>
                </a:solidFill>
                <a:latin typeface="NikoshBAN" panose="02000000000000000000" pitchFamily="2" charset="0"/>
                <a:cs typeface="NikoshBAN" pitchFamily="2" charset="0"/>
              </a:rPr>
              <a:t>ষ</a:t>
            </a:r>
            <a:r>
              <a:rPr lang="en-US" sz="3600" b="1" dirty="0">
                <a:solidFill>
                  <a:prstClr val="black"/>
                </a:solidFill>
                <a:latin typeface="NikoshBAN" panose="02000000000000000000" pitchFamily="2" charset="0"/>
                <a:cs typeface="NikoshBAN" pitchFamily="2" charset="0"/>
              </a:rPr>
              <a:t>ক</a:t>
            </a:r>
          </a:p>
          <a:p>
            <a:pPr>
              <a:defRPr/>
            </a:pPr>
            <a:r>
              <a:rPr lang="en-US" sz="3600" b="1" dirty="0">
                <a:solidFill>
                  <a:prstClr val="black"/>
                </a:solidFill>
                <a:latin typeface="NikoshBAN" panose="02000000000000000000" pitchFamily="2" charset="0"/>
                <a:cs typeface="NikoshBAN" pitchFamily="2" charset="0"/>
              </a:rPr>
              <a:t>ত্র</a:t>
            </a:r>
            <a:r>
              <a:rPr lang="as-IN" sz="3600" b="1" dirty="0">
                <a:solidFill>
                  <a:prstClr val="black"/>
                </a:solidFill>
                <a:latin typeface="NikoshBAN" panose="02000000000000000000" pitchFamily="2" charset="0"/>
                <a:cs typeface="NikoshBAN" pitchFamily="2" charset="0"/>
              </a:rPr>
              <a:t>ি</a:t>
            </a:r>
            <a:r>
              <a:rPr lang="en-US" sz="3600" b="1" dirty="0">
                <a:solidFill>
                  <a:prstClr val="black"/>
                </a:solidFill>
                <a:latin typeface="NikoshBAN" panose="02000000000000000000" pitchFamily="2" charset="0"/>
                <a:cs typeface="NikoshBAN" pitchFamily="2" charset="0"/>
              </a:rPr>
              <a:t>প</a:t>
            </a:r>
            <a:r>
              <a:rPr lang="as-IN" sz="3600" b="1" dirty="0">
                <a:solidFill>
                  <a:prstClr val="black"/>
                </a:solidFill>
                <a:latin typeface="NikoshBAN" panose="02000000000000000000" pitchFamily="2" charset="0"/>
                <a:cs typeface="NikoshBAN" pitchFamily="2" charset="0"/>
              </a:rPr>
              <a:t>ল</a:t>
            </a:r>
            <a:r>
              <a:rPr lang="en-US" sz="3600" b="1" dirty="0">
                <a:solidFill>
                  <a:prstClr val="black"/>
                </a:solidFill>
                <a:latin typeface="NikoshBAN" panose="02000000000000000000" pitchFamily="2" charset="0"/>
                <a:cs typeface="NikoshBAN" pitchFamily="2" charset="0"/>
              </a:rPr>
              <a:t>্</a:t>
            </a:r>
            <a:r>
              <a:rPr lang="as-IN" sz="3600" b="1" dirty="0">
                <a:solidFill>
                  <a:prstClr val="black"/>
                </a:solidFill>
                <a:latin typeface="NikoshBAN" panose="02000000000000000000" pitchFamily="2" charset="0"/>
                <a:cs typeface="NikoshBAN" pitchFamily="2" charset="0"/>
              </a:rPr>
              <a:t>ল</a:t>
            </a:r>
            <a:r>
              <a:rPr lang="en-US" sz="3600" b="1" dirty="0">
                <a:solidFill>
                  <a:prstClr val="black"/>
                </a:solidFill>
                <a:latin typeface="NikoshBAN" panose="02000000000000000000" pitchFamily="2" charset="0"/>
                <a:cs typeface="NikoshBAN" pitchFamily="2" charset="0"/>
              </a:rPr>
              <a:t>ী সঃ প্রাঃ বিদ্যালয়</a:t>
            </a:r>
          </a:p>
          <a:p>
            <a:pPr>
              <a:defRPr/>
            </a:pPr>
            <a:r>
              <a:rPr lang="en-US" sz="3600" b="1" dirty="0">
                <a:solidFill>
                  <a:prstClr val="black"/>
                </a:solidFill>
                <a:latin typeface="NikoshBAN" panose="02000000000000000000" pitchFamily="2" charset="0"/>
                <a:cs typeface="NikoshBAN" pitchFamily="2" charset="0"/>
              </a:rPr>
              <a:t>বোয়ালমারী, ফরিদপু</a:t>
            </a:r>
            <a:r>
              <a:rPr lang="as-IN" sz="3600" b="1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র</a:t>
            </a:r>
            <a:r>
              <a:rPr lang="en-US" sz="3600" b="1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।</a:t>
            </a:r>
          </a:p>
          <a:p>
            <a:pPr>
              <a:defRPr/>
            </a:pPr>
            <a:r>
              <a:rPr lang="en-US" sz="3600" b="1" dirty="0">
                <a:solidFill>
                  <a:prstClr val="black"/>
                </a:solidFill>
                <a:cs typeface="NikoshBAN" pitchFamily="2" charset="0"/>
              </a:rPr>
              <a:t>rahima260683@gmail.com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422479" y="365611"/>
            <a:ext cx="5085415" cy="1200329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 w="76200">
            <a:solidFill>
              <a:schemeClr val="tx1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defRPr/>
            </a:pPr>
            <a:r>
              <a:rPr lang="en-US" sz="7200" b="1" dirty="0">
                <a:solidFill>
                  <a:srgbClr val="FF0000"/>
                </a:solidFill>
                <a:latin typeface="NikoshBAN" panose="02000000000000000000" pitchFamily="2" charset="0"/>
                <a:cs typeface="NikoshBAN" pitchFamily="2" charset="0"/>
              </a:rPr>
              <a:t>শিক্</a:t>
            </a:r>
            <a:r>
              <a:rPr lang="as-IN" sz="7200" b="1" dirty="0">
                <a:solidFill>
                  <a:srgbClr val="FF0000"/>
                </a:solidFill>
                <a:latin typeface="NikoshBAN" panose="02000000000000000000" pitchFamily="2" charset="0"/>
                <a:cs typeface="NikoshBAN" pitchFamily="2" charset="0"/>
              </a:rPr>
              <a:t>ষ</a:t>
            </a:r>
            <a:r>
              <a:rPr lang="en-US" sz="7200" b="1" dirty="0">
                <a:solidFill>
                  <a:srgbClr val="FF0000"/>
                </a:solidFill>
                <a:latin typeface="NikoshBAN" panose="02000000000000000000" pitchFamily="2" charset="0"/>
                <a:cs typeface="NikoshBAN" pitchFamily="2" charset="0"/>
              </a:rPr>
              <a:t>ক </a:t>
            </a:r>
            <a:r>
              <a:rPr lang="as-IN" sz="7200" b="1" dirty="0">
                <a:solidFill>
                  <a:srgbClr val="FF0000"/>
                </a:solidFill>
                <a:latin typeface="NikoshBAN" panose="02000000000000000000" pitchFamily="2" charset="0"/>
                <a:cs typeface="NikoshBAN" pitchFamily="2" charset="0"/>
              </a:rPr>
              <a:t>প</a:t>
            </a:r>
            <a:r>
              <a:rPr lang="en-US" sz="7200" b="1" dirty="0">
                <a:solidFill>
                  <a:srgbClr val="FF0000"/>
                </a:solidFill>
                <a:latin typeface="NikoshBAN" panose="02000000000000000000" pitchFamily="2" charset="0"/>
                <a:cs typeface="NikoshBAN" pitchFamily="2" charset="0"/>
              </a:rPr>
              <a:t>র</a:t>
            </a:r>
            <a:r>
              <a:rPr lang="as-IN" sz="7200" b="1" dirty="0">
                <a:solidFill>
                  <a:srgbClr val="FF0000"/>
                </a:solidFill>
                <a:latin typeface="NikoshBAN" panose="02000000000000000000" pitchFamily="2" charset="0"/>
                <a:cs typeface="NikoshBAN" pitchFamily="2" charset="0"/>
              </a:rPr>
              <a:t>ি</a:t>
            </a:r>
            <a:r>
              <a:rPr lang="en-US" sz="7200" b="1" dirty="0">
                <a:solidFill>
                  <a:srgbClr val="FF0000"/>
                </a:solidFill>
                <a:latin typeface="NikoshBAN" panose="02000000000000000000" pitchFamily="2" charset="0"/>
                <a:cs typeface="NikoshBAN" pitchFamily="2" charset="0"/>
              </a:rPr>
              <a:t>চ</a:t>
            </a:r>
            <a:r>
              <a:rPr lang="as-IN" sz="7200" b="1" dirty="0">
                <a:solidFill>
                  <a:srgbClr val="FF0000"/>
                </a:solidFill>
                <a:latin typeface="NikoshBAN" panose="02000000000000000000" pitchFamily="2" charset="0"/>
                <a:cs typeface="NikoshBAN" pitchFamily="2" charset="0"/>
              </a:rPr>
              <a:t>ি</a:t>
            </a:r>
            <a:r>
              <a:rPr lang="en-US" sz="7200" b="1" dirty="0">
                <a:solidFill>
                  <a:srgbClr val="FF0000"/>
                </a:solidFill>
                <a:latin typeface="NikoshBAN" panose="02000000000000000000" pitchFamily="2" charset="0"/>
                <a:cs typeface="NikoshBAN" pitchFamily="2" charset="0"/>
              </a:rPr>
              <a:t>ত</a:t>
            </a:r>
            <a:r>
              <a:rPr lang="as-IN" sz="7200" b="1" dirty="0">
                <a:solidFill>
                  <a:srgbClr val="FF0000"/>
                </a:solidFill>
                <a:latin typeface="NikoshBAN" panose="02000000000000000000" pitchFamily="2" charset="0"/>
                <a:cs typeface="NikoshBAN" pitchFamily="2" charset="0"/>
              </a:rPr>
              <a:t>ি</a:t>
            </a:r>
            <a:endParaRPr lang="en-US" sz="7200" b="1" dirty="0">
              <a:solidFill>
                <a:srgbClr val="FF0000"/>
              </a:solidFill>
              <a:latin typeface="NikoshBAN" panose="02000000000000000000" pitchFamily="2" charset="0"/>
              <a:cs typeface="NikoshBAN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4007" y="1801504"/>
            <a:ext cx="3493826" cy="399879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20316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01815" y="1594339"/>
            <a:ext cx="5111261" cy="646331"/>
          </a:xfrm>
          <a:prstGeom prst="rect">
            <a:avLst/>
          </a:prstGeom>
          <a:solidFill>
            <a:schemeClr val="accent1">
              <a:lumMod val="50000"/>
            </a:schemeClr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পাঠ</a:t>
            </a:r>
            <a:r>
              <a:rPr lang="en-US" sz="3600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থেকে</a:t>
            </a:r>
            <a:r>
              <a:rPr lang="en-US" sz="3600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নতুন</a:t>
            </a:r>
            <a:r>
              <a:rPr lang="en-US" sz="3600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শব্দ</a:t>
            </a:r>
            <a:r>
              <a:rPr lang="en-US" sz="3600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খুজে</a:t>
            </a:r>
            <a:r>
              <a:rPr lang="en-US" sz="3600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বের</a:t>
            </a:r>
            <a:r>
              <a:rPr lang="bn-BD" sz="3600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করি</a:t>
            </a:r>
            <a:endParaRPr lang="en-US" sz="3600" dirty="0">
              <a:solidFill>
                <a:srgbClr val="FF00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83168" y="2684584"/>
            <a:ext cx="5005754" cy="2400657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bn-BD" sz="4400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শেফালি</a:t>
            </a:r>
          </a:p>
          <a:p>
            <a:endParaRPr lang="bn-BD" sz="4400" dirty="0">
              <a:solidFill>
                <a:srgbClr val="FF00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r>
              <a:rPr lang="bn-BD" sz="4400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বেলা</a:t>
            </a:r>
          </a:p>
          <a:p>
            <a:endParaRPr lang="en-US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69323" y="281354"/>
            <a:ext cx="3481753" cy="1107996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6600" dirty="0" err="1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একক</a:t>
            </a:r>
            <a:r>
              <a:rPr lang="en-US" sz="6600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6600" dirty="0" err="1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কাজ</a:t>
            </a:r>
            <a:endParaRPr lang="en-US" sz="6600" dirty="0">
              <a:solidFill>
                <a:srgbClr val="FF00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4665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19013" y="122830"/>
            <a:ext cx="4312694" cy="1200329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 w="762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bn-BD" sz="7200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শিক্ষার্থীর পাঠ</a:t>
            </a:r>
            <a:endParaRPr lang="en-US" sz="7200" dirty="0">
              <a:solidFill>
                <a:srgbClr val="FF00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1068" y="1445440"/>
            <a:ext cx="8857397" cy="5412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902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51514" y="265044"/>
            <a:ext cx="3352799" cy="1015663"/>
          </a:xfrm>
          <a:prstGeom prst="rect">
            <a:avLst/>
          </a:prstGeom>
          <a:solidFill>
            <a:srgbClr val="002060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6000" dirty="0" err="1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জোড়ায়</a:t>
            </a:r>
            <a:r>
              <a:rPr lang="en-US" sz="6000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কাজ</a:t>
            </a:r>
            <a:endParaRPr lang="en-US" sz="6000" dirty="0">
              <a:solidFill>
                <a:srgbClr val="FF00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174434" y="2040835"/>
            <a:ext cx="4280452" cy="830997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r>
              <a:rPr lang="bn-BD" sz="4800" dirty="0" smtClean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মুখে মুখে উত্তর বলি</a:t>
            </a:r>
            <a:endParaRPr lang="en-US" sz="4800" dirty="0">
              <a:solidFill>
                <a:srgbClr val="00206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56382" y="3617844"/>
            <a:ext cx="5208105" cy="1200329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r>
              <a:rPr lang="bn-BD" sz="3600" dirty="0" smtClean="0">
                <a:solidFill>
                  <a:srgbClr val="002060"/>
                </a:solidFill>
              </a:rPr>
              <a:t>১। গরু কোথায় চরে?</a:t>
            </a:r>
          </a:p>
          <a:p>
            <a:r>
              <a:rPr lang="bn-BD" sz="3600" dirty="0" smtClean="0">
                <a:solidFill>
                  <a:srgbClr val="002060"/>
                </a:solidFill>
              </a:rPr>
              <a:t>২।জেলে ভাই কি করেন?</a:t>
            </a:r>
            <a:endParaRPr lang="en-US" sz="3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1300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92991" y="642425"/>
            <a:ext cx="3995224" cy="156966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bn-BD" sz="9600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মুল্যায়ন</a:t>
            </a:r>
            <a:endParaRPr lang="en-US" sz="9600" dirty="0">
              <a:solidFill>
                <a:srgbClr val="FF00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10000" y="2989385"/>
            <a:ext cx="5718313" cy="107721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১। </a:t>
            </a:r>
            <a:r>
              <a:rPr lang="en-US" sz="3200" dirty="0" err="1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পর্যায়ক্রমে</a:t>
            </a:r>
            <a:r>
              <a:rPr lang="en-US" sz="3200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কবিতাটি</a:t>
            </a:r>
            <a:r>
              <a:rPr lang="en-US" sz="3200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আবৃত্তি</a:t>
            </a:r>
            <a:r>
              <a:rPr lang="en-US" sz="3200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করতে</a:t>
            </a:r>
            <a:r>
              <a:rPr lang="en-US" sz="3200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বলব</a:t>
            </a:r>
            <a:r>
              <a:rPr lang="en-US" sz="3200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</a:p>
          <a:p>
            <a:endParaRPr lang="en-US" sz="3200" dirty="0">
              <a:solidFill>
                <a:srgbClr val="FF00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7108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34375" y="295422"/>
            <a:ext cx="3249637" cy="1323439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bn-BD" sz="8000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ধন্যবাদ</a:t>
            </a:r>
            <a:endParaRPr lang="en-US" sz="8000" dirty="0">
              <a:solidFill>
                <a:srgbClr val="FF00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55" y="1856935"/>
            <a:ext cx="5247250" cy="448056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9783" y="2349305"/>
            <a:ext cx="4346917" cy="329183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32716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12874" y="2239283"/>
            <a:ext cx="6344529" cy="4062651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sz="6000" dirty="0" smtClean="0">
              <a:solidFill>
                <a:schemeClr val="accent5">
                  <a:lumMod val="50000"/>
                </a:schemeClr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r>
              <a:rPr lang="bn-BD" sz="3600" dirty="0" smtClean="0">
                <a:solidFill>
                  <a:schemeClr val="accent5">
                    <a:lumMod val="50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শ্রেনিঃদ্বিতীয়</a:t>
            </a:r>
          </a:p>
          <a:p>
            <a:r>
              <a:rPr lang="bn-BD" sz="3600" dirty="0" smtClean="0">
                <a:solidFill>
                  <a:schemeClr val="accent5">
                    <a:lumMod val="50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বিষয়ঃবাংলা</a:t>
            </a:r>
          </a:p>
          <a:p>
            <a:r>
              <a:rPr lang="bn-BD" sz="3600" dirty="0" smtClean="0">
                <a:solidFill>
                  <a:schemeClr val="accent5">
                    <a:lumMod val="50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পাঠ শিরোনামঃআমাদের দেশ</a:t>
            </a:r>
          </a:p>
          <a:p>
            <a:r>
              <a:rPr lang="bn-BD" sz="3600" dirty="0" smtClean="0">
                <a:solidFill>
                  <a:schemeClr val="accent5">
                    <a:lumMod val="50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পাঠ্যাংশঃআমাদের দেশ তারে......মেঘের ছায়ায়।</a:t>
            </a:r>
          </a:p>
          <a:p>
            <a:endParaRPr lang="en-US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8" t="33860" r="59263" b="-572"/>
          <a:stretch/>
        </p:blipFill>
        <p:spPr>
          <a:xfrm>
            <a:off x="8069188" y="2288519"/>
            <a:ext cx="2873589" cy="37744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4360984" y="309490"/>
            <a:ext cx="3249637" cy="92333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bn-BD" sz="5400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পাঠ পরিচিতি</a:t>
            </a:r>
            <a:endParaRPr lang="en-US" sz="5400" dirty="0">
              <a:solidFill>
                <a:srgbClr val="FF00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2277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353636" y="191068"/>
            <a:ext cx="3766782" cy="156966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 w="57150"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9600" dirty="0" err="1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শিখনফল</a:t>
            </a:r>
            <a:endParaRPr lang="en-US" sz="9600" dirty="0">
              <a:solidFill>
                <a:srgbClr val="FF00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20370" y="2647665"/>
            <a:ext cx="6782937" cy="1569660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 w="28575"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১.২.১  </a:t>
            </a:r>
            <a:r>
              <a:rPr lang="en-US" sz="3200" dirty="0" err="1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কবিতা</a:t>
            </a:r>
            <a:r>
              <a:rPr lang="en-US" sz="3200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শুনে</a:t>
            </a:r>
            <a:r>
              <a:rPr lang="en-US" sz="3200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বুঝতে</a:t>
            </a:r>
            <a:r>
              <a:rPr lang="en-US" sz="3200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পারবে</a:t>
            </a:r>
            <a:r>
              <a:rPr lang="en-US" sz="3200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</a:p>
          <a:p>
            <a:r>
              <a:rPr lang="en-US" sz="3200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২.১.২  </a:t>
            </a:r>
            <a:r>
              <a:rPr lang="en-US" sz="3200" dirty="0" err="1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পাঠ্যবইয়ের</a:t>
            </a:r>
            <a:r>
              <a:rPr lang="en-US" sz="3200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কবিতা</a:t>
            </a:r>
            <a:r>
              <a:rPr lang="en-US" sz="3200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আবৃত্তি</a:t>
            </a:r>
            <a:r>
              <a:rPr lang="en-US" sz="3200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করতে</a:t>
            </a:r>
            <a:r>
              <a:rPr lang="en-US" sz="3200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পারবে</a:t>
            </a:r>
            <a:endParaRPr lang="en-US" sz="3200" dirty="0">
              <a:solidFill>
                <a:srgbClr val="FF00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r>
              <a:rPr lang="en-US" sz="3200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২.২.২  </a:t>
            </a:r>
            <a:r>
              <a:rPr lang="en-US" sz="3200" dirty="0" err="1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প্রমিত</a:t>
            </a:r>
            <a:r>
              <a:rPr lang="en-US" sz="3200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উচ্চারনে</a:t>
            </a:r>
            <a:r>
              <a:rPr lang="en-US" sz="3200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কবিতা</a:t>
            </a:r>
            <a:r>
              <a:rPr lang="en-US" sz="3200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আবৃত্তি</a:t>
            </a:r>
            <a:r>
              <a:rPr lang="en-US" sz="3200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করতে</a:t>
            </a:r>
            <a:r>
              <a:rPr lang="en-US" sz="3200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পারবে</a:t>
            </a:r>
            <a:r>
              <a:rPr lang="en-US" sz="3200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  <a:endParaRPr lang="en-US" sz="3200" dirty="0">
              <a:solidFill>
                <a:srgbClr val="FF00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8055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01913" y="728056"/>
            <a:ext cx="6105389" cy="707886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এসো</a:t>
            </a:r>
            <a:r>
              <a:rPr lang="en-US" sz="4000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আমরা</a:t>
            </a:r>
            <a:r>
              <a:rPr lang="en-US" sz="4000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একটি</a:t>
            </a:r>
            <a:r>
              <a:rPr lang="en-US" sz="4000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ভিডিও</a:t>
            </a:r>
            <a:r>
              <a:rPr lang="en-US" sz="4000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দেখি</a:t>
            </a:r>
            <a:r>
              <a:rPr lang="en-US" sz="4000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দেখি</a:t>
            </a:r>
            <a:endParaRPr lang="en-US" sz="4000" dirty="0">
              <a:solidFill>
                <a:srgbClr val="FF00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40171" y="2091395"/>
            <a:ext cx="4541521" cy="1877437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 w="28575"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bn-BD" sz="2800" dirty="0" smtClean="0">
                <a:solidFill>
                  <a:srgbClr val="FF0000"/>
                </a:solidFill>
              </a:rPr>
              <a:t>১।আমাদের দেশের নাম কি?</a:t>
            </a:r>
          </a:p>
          <a:p>
            <a:r>
              <a:rPr lang="bn-BD" sz="2800" dirty="0" smtClean="0">
                <a:solidFill>
                  <a:srgbClr val="FF0000"/>
                </a:solidFill>
              </a:rPr>
              <a:t>২।আমাদের প্রকৃতি দেখতে কেমন?</a:t>
            </a:r>
          </a:p>
          <a:p>
            <a:r>
              <a:rPr lang="bn-BD" sz="3200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৩।জেলে ভাই কি করে?</a:t>
            </a:r>
            <a:endParaRPr lang="bn-BD" sz="3200" dirty="0">
              <a:solidFill>
                <a:srgbClr val="FF00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graphicFrame>
        <p:nvGraphicFramePr>
          <p:cNvPr id="12" name="Object 11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75179311"/>
              </p:ext>
            </p:extLst>
          </p:nvPr>
        </p:nvGraphicFramePr>
        <p:xfrm>
          <a:off x="4197074" y="2414312"/>
          <a:ext cx="1649413" cy="490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1" name="Packager Shell Object" showAsIcon="1" r:id="rId5" imgW="1649880" imgH="491040" progId="Package">
                  <p:embed/>
                </p:oleObj>
              </mc:Choice>
              <mc:Fallback>
                <p:oleObj name="Packager Shell Object" showAsIcon="1" r:id="rId5" imgW="1649880" imgH="49104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197074" y="2414312"/>
                        <a:ext cx="1649413" cy="4905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24069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053385" y="1269241"/>
            <a:ext cx="5104263" cy="1107996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 w="28575"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bn-BD" sz="6600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আজ আমরা পড়ব </a:t>
            </a:r>
            <a:endParaRPr lang="en-US" sz="6600" dirty="0">
              <a:solidFill>
                <a:srgbClr val="FF00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854548" y="2841674"/>
            <a:ext cx="5486400" cy="1754326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5400" dirty="0" err="1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আমাদের</a:t>
            </a:r>
            <a:r>
              <a:rPr lang="en-US" sz="5400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দেশ</a:t>
            </a:r>
            <a:endParaRPr lang="en-US" sz="5400" dirty="0" smtClean="0">
              <a:solidFill>
                <a:srgbClr val="FF00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r>
              <a:rPr lang="en-US" sz="5400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আ ন ম </a:t>
            </a:r>
            <a:r>
              <a:rPr lang="en-US" sz="5400" dirty="0" err="1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বজলুর</a:t>
            </a:r>
            <a:r>
              <a:rPr lang="en-US" sz="5400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রশীদ</a:t>
            </a:r>
            <a:endParaRPr lang="en-US" sz="5400" dirty="0">
              <a:solidFill>
                <a:srgbClr val="FF00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6066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1314" y="545911"/>
            <a:ext cx="6387152" cy="42171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2888974" y="5252014"/>
            <a:ext cx="6255025" cy="769441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আমাদের</a:t>
            </a:r>
            <a:r>
              <a:rPr lang="en-US" sz="4400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দেশ</a:t>
            </a:r>
            <a:r>
              <a:rPr lang="en-US" sz="4400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তারে</a:t>
            </a:r>
            <a:r>
              <a:rPr lang="en-US" sz="4400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কত</a:t>
            </a:r>
            <a:r>
              <a:rPr lang="en-US" sz="4400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ভালোবাসি</a:t>
            </a:r>
            <a:endParaRPr lang="en-US" sz="4400" dirty="0">
              <a:solidFill>
                <a:srgbClr val="FF00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5604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619911" y="5322837"/>
            <a:ext cx="5303520" cy="646331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bn-BD" sz="3600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সবুজ ঘাসের বুকে শেফালির হাসি,</a:t>
            </a:r>
            <a:endParaRPr lang="en-US" sz="3600" dirty="0">
              <a:solidFill>
                <a:srgbClr val="FF00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" t="11594" r="-434" b="10487"/>
          <a:stretch/>
        </p:blipFill>
        <p:spPr>
          <a:xfrm>
            <a:off x="3223846" y="832339"/>
            <a:ext cx="5978769" cy="396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798011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091677" y="5335503"/>
            <a:ext cx="6541477" cy="830997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bn-BD" sz="4800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মাঠে মাঠে চরে গরু নদী বয়ে যায়।</a:t>
            </a:r>
            <a:endParaRPr lang="en-US" sz="4800" dirty="0">
              <a:solidFill>
                <a:srgbClr val="FF00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05" b="9855"/>
          <a:stretch/>
        </p:blipFill>
        <p:spPr>
          <a:xfrm>
            <a:off x="2157047" y="1160585"/>
            <a:ext cx="6131168" cy="38099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389836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841</TotalTime>
  <Words>253</Words>
  <Application>Microsoft Office PowerPoint</Application>
  <PresentationFormat>Widescreen</PresentationFormat>
  <Paragraphs>55</Paragraphs>
  <Slides>24</Slides>
  <Notes>2</Notes>
  <HiddenSlides>0</HiddenSlides>
  <MMClips>1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Arial</vt:lpstr>
      <vt:lpstr>Calibri</vt:lpstr>
      <vt:lpstr>Calibri Light</vt:lpstr>
      <vt:lpstr>NikoshBAN</vt:lpstr>
      <vt:lpstr>Vrinda</vt:lpstr>
      <vt:lpstr>Office Theme</vt:lpstr>
      <vt:lpstr>1_Office Theme</vt:lpstr>
      <vt:lpstr>Packager Shell Object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DELL</cp:lastModifiedBy>
  <cp:revision>127</cp:revision>
  <dcterms:created xsi:type="dcterms:W3CDTF">2017-09-10T16:14:28Z</dcterms:created>
  <dcterms:modified xsi:type="dcterms:W3CDTF">2017-09-29T12:00:14Z</dcterms:modified>
</cp:coreProperties>
</file>